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  <p:sldMasterId id="2147483727" r:id="rId2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87" d="100"/>
          <a:sy n="87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386744"/>
            <a:ext cx="67437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973956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937260"/>
            <a:ext cx="4648867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335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12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16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69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12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12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87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7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50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635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31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7075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18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344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47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49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9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2386744"/>
            <a:ext cx="67437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2638044"/>
            <a:ext cx="3203828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02685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2313434"/>
            <a:ext cx="320268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3143250"/>
            <a:ext cx="3202686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190113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0268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2243829"/>
            <a:ext cx="3364992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6236208"/>
            <a:ext cx="3843598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92" y="2243828"/>
            <a:ext cx="3371249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6236208"/>
            <a:ext cx="3843598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2638045"/>
            <a:ext cx="5797296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6236208"/>
            <a:ext cx="442589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6217920"/>
            <a:ext cx="27432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86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Nutrient </a:t>
            </a:r>
            <a:r>
              <a:rPr lang="en-US" smtClean="0"/>
              <a:t>Cycles Project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5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142192"/>
              </p:ext>
            </p:extLst>
          </p:nvPr>
        </p:nvGraphicFramePr>
        <p:xfrm>
          <a:off x="2" y="2"/>
          <a:ext cx="9143998" cy="685799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37282">
                  <a:extLst>
                    <a:ext uri="{9D8B030D-6E8A-4147-A177-3AD203B41FA5}">
                      <a16:colId xmlns:a16="http://schemas.microsoft.com/office/drawing/2014/main" val="3877203273"/>
                    </a:ext>
                  </a:extLst>
                </a:gridCol>
                <a:gridCol w="1652530">
                  <a:extLst>
                    <a:ext uri="{9D8B030D-6E8A-4147-A177-3AD203B41FA5}">
                      <a16:colId xmlns:a16="http://schemas.microsoft.com/office/drawing/2014/main" val="1818435449"/>
                    </a:ext>
                  </a:extLst>
                </a:gridCol>
                <a:gridCol w="3260992">
                  <a:extLst>
                    <a:ext uri="{9D8B030D-6E8A-4147-A177-3AD203B41FA5}">
                      <a16:colId xmlns:a16="http://schemas.microsoft.com/office/drawing/2014/main" val="201257641"/>
                    </a:ext>
                  </a:extLst>
                </a:gridCol>
                <a:gridCol w="1178805">
                  <a:extLst>
                    <a:ext uri="{9D8B030D-6E8A-4147-A177-3AD203B41FA5}">
                      <a16:colId xmlns:a16="http://schemas.microsoft.com/office/drawing/2014/main" val="910196844"/>
                    </a:ext>
                  </a:extLst>
                </a:gridCol>
                <a:gridCol w="1200837">
                  <a:extLst>
                    <a:ext uri="{9D8B030D-6E8A-4147-A177-3AD203B41FA5}">
                      <a16:colId xmlns:a16="http://schemas.microsoft.com/office/drawing/2014/main" val="2427802659"/>
                    </a:ext>
                  </a:extLst>
                </a:gridCol>
                <a:gridCol w="1013552">
                  <a:extLst>
                    <a:ext uri="{9D8B030D-6E8A-4147-A177-3AD203B41FA5}">
                      <a16:colId xmlns:a16="http://schemas.microsoft.com/office/drawing/2014/main" val="1507728421"/>
                    </a:ext>
                  </a:extLst>
                </a:gridCol>
              </a:tblGrid>
              <a:tr h="390689">
                <a:tc gridSpan="6">
                  <a:txBody>
                    <a:bodyPr/>
                    <a:lstStyle/>
                    <a:p>
                      <a:r>
                        <a:rPr lang="en-US" sz="1800" dirty="0" smtClean="0"/>
                        <a:t>Diagram all the stages of all three cycles in one poster, in one ecosystem.</a:t>
                      </a:r>
                    </a:p>
                  </a:txBody>
                  <a:tcPr marL="34290" marR="3429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124180"/>
                  </a:ext>
                </a:extLst>
              </a:tr>
              <a:tr h="45092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Group</a:t>
                      </a:r>
                      <a:endParaRPr lang="en-US" sz="1800" dirty="0"/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Ecosystem</a:t>
                      </a:r>
                      <a:endParaRPr lang="en-US" sz="1800" dirty="0"/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Cause</a:t>
                      </a:r>
                      <a:endParaRPr lang="en-US" sz="1800" dirty="0"/>
                    </a:p>
                  </a:txBody>
                  <a:tcPr marL="34290" marR="34290" marT="34290" marB="34290"/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Effect – Disruption:</a:t>
                      </a:r>
                      <a:endParaRPr lang="en-US" sz="1800" b="0" dirty="0"/>
                    </a:p>
                  </a:txBody>
                  <a:tcPr marL="34290" marR="34290" marT="34290" marB="34290"/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Benefit:</a:t>
                      </a:r>
                      <a:endParaRPr lang="en-US" sz="1800" b="0" dirty="0"/>
                    </a:p>
                  </a:txBody>
                  <a:tcPr marL="34290" marR="34290" marT="34290" marB="34290"/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Solution:</a:t>
                      </a:r>
                      <a:endParaRPr lang="en-US" sz="1800" b="0" dirty="0"/>
                    </a:p>
                  </a:txBody>
                  <a:tcPr marL="34290" marR="34290" marT="34290" marB="34290"/>
                </a:tc>
                <a:extLst>
                  <a:ext uri="{0D108BD9-81ED-4DB2-BD59-A6C34878D82A}">
                    <a16:rowId xmlns:a16="http://schemas.microsoft.com/office/drawing/2014/main" val="897567434"/>
                  </a:ext>
                </a:extLst>
              </a:tr>
              <a:tr h="7120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Cannon Beach, Oregon</a:t>
                      </a:r>
                      <a:endParaRPr lang="en-US" sz="1800" dirty="0"/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Clear Cutting</a:t>
                      </a:r>
                      <a:endParaRPr lang="en-US" sz="1800" dirty="0"/>
                    </a:p>
                  </a:txBody>
                  <a:tcPr marL="34290" marR="34290" marT="34290" marB="34290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aseline="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714997"/>
                  </a:ext>
                </a:extLst>
              </a:tr>
              <a:tr h="7120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Appalachian Mountains</a:t>
                      </a:r>
                      <a:endParaRPr lang="en-US" sz="1800" dirty="0"/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Coal mining</a:t>
                      </a:r>
                      <a:endParaRPr lang="en-US" sz="1800" dirty="0"/>
                    </a:p>
                  </a:txBody>
                  <a:tcPr marL="34290" marR="34290" marT="34290" marB="34290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374605"/>
                  </a:ext>
                </a:extLst>
              </a:tr>
              <a:tr h="7120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Mississippi River</a:t>
                      </a:r>
                    </a:p>
                    <a:p>
                      <a:endParaRPr lang="en-US" sz="1800" dirty="0"/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Agriculture</a:t>
                      </a:r>
                      <a:r>
                        <a:rPr lang="en-US" sz="1800" baseline="0" dirty="0" smtClean="0"/>
                        <a:t>: Crop f</a:t>
                      </a:r>
                      <a:r>
                        <a:rPr lang="en-US" sz="1800" dirty="0" smtClean="0"/>
                        <a:t>ertilizers.</a:t>
                      </a:r>
                      <a:endParaRPr lang="en-US" sz="1800" dirty="0"/>
                    </a:p>
                  </a:txBody>
                  <a:tcPr marL="34290" marR="34290" marT="34290" marB="34290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395665"/>
                  </a:ext>
                </a:extLst>
              </a:tr>
              <a:tr h="7120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Phoenix, Arizona</a:t>
                      </a:r>
                    </a:p>
                    <a:p>
                      <a:endParaRPr lang="en-US" sz="1800" dirty="0"/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Vehicle/ Industrial</a:t>
                      </a:r>
                      <a:r>
                        <a:rPr lang="en-US" sz="1800" baseline="0" dirty="0" smtClean="0"/>
                        <a:t> exhaust</a:t>
                      </a:r>
                      <a:endParaRPr lang="en-US" sz="1800" dirty="0"/>
                    </a:p>
                  </a:txBody>
                  <a:tcPr marL="34290" marR="34290" marT="34290" marB="34290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573587"/>
                  </a:ext>
                </a:extLst>
              </a:tr>
              <a:tr h="7120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Flint, Michigan</a:t>
                      </a:r>
                    </a:p>
                    <a:p>
                      <a:endParaRPr lang="en-US" sz="1800" dirty="0"/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Lead-lined pipes</a:t>
                      </a:r>
                      <a:endParaRPr lang="en-US" sz="1800" dirty="0"/>
                    </a:p>
                  </a:txBody>
                  <a:tcPr marL="34290" marR="34290" marT="34290" marB="34290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188945"/>
                  </a:ext>
                </a:extLst>
              </a:tr>
              <a:tr h="898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Lake Okeechobee, Florida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Agriculture: Animal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Manure and Animal</a:t>
                      </a:r>
                      <a:r>
                        <a:rPr lang="en-US" sz="1800" baseline="0" dirty="0" smtClean="0"/>
                        <a:t> Feed </a:t>
                      </a:r>
                      <a:r>
                        <a:rPr lang="en-US" sz="1800" dirty="0" smtClean="0"/>
                        <a:t>Fertilizer</a:t>
                      </a:r>
                      <a:endParaRPr lang="en-US" sz="1800" dirty="0"/>
                    </a:p>
                  </a:txBody>
                  <a:tcPr marL="34290" marR="34290" marT="34290" marB="34290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219650"/>
                  </a:ext>
                </a:extLst>
              </a:tr>
              <a:tr h="7788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 York</a:t>
                      </a:r>
                      <a:r>
                        <a:rPr lang="en-US" sz="1800" baseline="0" dirty="0" smtClean="0"/>
                        <a:t> City, New York</a:t>
                      </a:r>
                      <a:endParaRPr lang="en-US" sz="1800" dirty="0"/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Urban Sprawl</a:t>
                      </a:r>
                      <a:endParaRPr lang="en-US" sz="1800" dirty="0"/>
                    </a:p>
                  </a:txBody>
                  <a:tcPr marL="34290" marR="34290" marT="34290" marB="34290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84562"/>
                  </a:ext>
                </a:extLst>
              </a:tr>
              <a:tr h="7788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Pavillion</a:t>
                      </a:r>
                      <a:r>
                        <a:rPr lang="en-US" sz="1800" dirty="0" smtClean="0"/>
                        <a:t>, Wyoming</a:t>
                      </a:r>
                      <a:endParaRPr lang="en-US" sz="1800" dirty="0"/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Hydraulic</a:t>
                      </a:r>
                      <a:r>
                        <a:rPr lang="en-US" sz="1800" baseline="0" dirty="0" smtClean="0"/>
                        <a:t> fracturing (“fracking”)</a:t>
                      </a:r>
                      <a:endParaRPr lang="en-US" sz="1800" dirty="0"/>
                    </a:p>
                  </a:txBody>
                  <a:tcPr marL="34290" marR="34290" marT="34290" marB="34290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000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2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754453"/>
              </p:ext>
            </p:extLst>
          </p:nvPr>
        </p:nvGraphicFramePr>
        <p:xfrm>
          <a:off x="0" y="2"/>
          <a:ext cx="9144000" cy="68579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11066">
                  <a:extLst>
                    <a:ext uri="{9D8B030D-6E8A-4147-A177-3AD203B41FA5}">
                      <a16:colId xmlns:a16="http://schemas.microsoft.com/office/drawing/2014/main" val="2929985675"/>
                    </a:ext>
                  </a:extLst>
                </a:gridCol>
                <a:gridCol w="2856703">
                  <a:extLst>
                    <a:ext uri="{9D8B030D-6E8A-4147-A177-3AD203B41FA5}">
                      <a16:colId xmlns:a16="http://schemas.microsoft.com/office/drawing/2014/main" val="3916207184"/>
                    </a:ext>
                  </a:extLst>
                </a:gridCol>
                <a:gridCol w="5376231">
                  <a:extLst>
                    <a:ext uri="{9D8B030D-6E8A-4147-A177-3AD203B41FA5}">
                      <a16:colId xmlns:a16="http://schemas.microsoft.com/office/drawing/2014/main" val="2707439579"/>
                    </a:ext>
                  </a:extLst>
                </a:gridCol>
              </a:tblGrid>
              <a:tr h="1027505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My Ecosystem:</a:t>
                      </a:r>
                    </a:p>
                    <a:p>
                      <a:endParaRPr lang="en-US" sz="1200" b="1" dirty="0" smtClean="0"/>
                    </a:p>
                    <a:p>
                      <a:r>
                        <a:rPr lang="en-US" sz="1200" b="1" dirty="0" smtClean="0"/>
                        <a:t>points</a:t>
                      </a:r>
                    </a:p>
                    <a:p>
                      <a:pPr algn="l"/>
                      <a:r>
                        <a:rPr lang="en-US" sz="1200" b="1" spc="-100" baseline="0" dirty="0" smtClean="0"/>
                        <a:t>0/10/16/20</a:t>
                      </a:r>
                    </a:p>
                  </a:txBody>
                  <a:tcPr marL="34290" marR="34290" marT="34290" marB="34290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Search and find a suitable “landscape” picture for the ecosystem your group is assigned. Use this a backdrop for a shared PowerPoint slide (share</a:t>
                      </a:r>
                      <a:r>
                        <a:rPr lang="en-US" sz="1200" baseline="0" dirty="0" smtClean="0"/>
                        <a:t> through google slides)</a:t>
                      </a:r>
                      <a:r>
                        <a:rPr lang="en-US" sz="1200" dirty="0" smtClean="0"/>
                        <a:t>. You and your group will be working from this in</a:t>
                      </a:r>
                      <a:r>
                        <a:rPr lang="en-US" sz="1200" baseline="0" dirty="0" smtClean="0"/>
                        <a:t> class or at home</a:t>
                      </a:r>
                      <a:r>
                        <a:rPr lang="en-US" sz="1200" dirty="0" smtClean="0"/>
                        <a:t>. Diagram EACH CYCLE completely</a:t>
                      </a:r>
                      <a:r>
                        <a:rPr lang="en-US" sz="1200" baseline="0" dirty="0" smtClean="0"/>
                        <a:t> o</a:t>
                      </a:r>
                      <a:r>
                        <a:rPr lang="en-US" sz="1200" dirty="0" smtClean="0"/>
                        <a:t>n top of the background landscape (all stages you defined</a:t>
                      </a:r>
                      <a:r>
                        <a:rPr lang="en-US" sz="1200" baseline="0" dirty="0" smtClean="0"/>
                        <a:t> in your notes)</a:t>
                      </a:r>
                      <a:r>
                        <a:rPr lang="en-US" sz="1200" dirty="0" smtClean="0"/>
                        <a:t>. It</a:t>
                      </a:r>
                      <a:r>
                        <a:rPr lang="en-US" sz="1200" baseline="0" dirty="0" smtClean="0"/>
                        <a:t> would probably be best to split up and give each person a different cycle to diagram and label. The last person could help and research particulars for the project. Include…</a:t>
                      </a:r>
                      <a:endParaRPr lang="en-US" sz="1200" b="1" dirty="0"/>
                    </a:p>
                  </a:txBody>
                  <a:tcPr marL="34290" marR="34290" marT="34290" marB="3429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933096"/>
                  </a:ext>
                </a:extLst>
              </a:tr>
              <a:tr h="26285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Cause:</a:t>
                      </a:r>
                      <a:endParaRPr lang="en-US" sz="1200" b="1" dirty="0"/>
                    </a:p>
                  </a:txBody>
                  <a:tcPr marL="34290" marR="34290" marT="34290" marB="34290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 smtClean="0"/>
                        <a:t>What is the cause</a:t>
                      </a:r>
                      <a:r>
                        <a:rPr lang="en-US" sz="1200" b="1" baseline="0" dirty="0" smtClean="0"/>
                        <a:t> listed on the board for your group? _______________________________________</a:t>
                      </a:r>
                      <a:endParaRPr lang="en-US" sz="1200" b="1" dirty="0"/>
                    </a:p>
                  </a:txBody>
                  <a:tcPr marL="34290" marR="34290" marT="34290" marB="34290" anchor="b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877366"/>
                  </a:ext>
                </a:extLst>
              </a:tr>
              <a:tr h="372581">
                <a:tc rowSpan="5">
                  <a:txBody>
                    <a:bodyPr/>
                    <a:lstStyle/>
                    <a:p>
                      <a:r>
                        <a:rPr lang="en-US" sz="1200" b="1" dirty="0" smtClean="0"/>
                        <a:t>Effects/ Disruption:</a:t>
                      </a:r>
                    </a:p>
                    <a:p>
                      <a:endParaRPr lang="en-US" sz="1200" b="1" dirty="0" smtClean="0"/>
                    </a:p>
                    <a:p>
                      <a:r>
                        <a:rPr lang="en-US" sz="1200" b="1" dirty="0" smtClean="0"/>
                        <a:t>points</a:t>
                      </a:r>
                    </a:p>
                    <a:p>
                      <a:r>
                        <a:rPr lang="en-US" sz="1200" b="1" dirty="0" smtClean="0"/>
                        <a:t>0/5/8/10</a:t>
                      </a:r>
                      <a:endParaRPr lang="en-US" sz="1200" b="1" dirty="0"/>
                    </a:p>
                  </a:txBody>
                  <a:tcPr marL="34290" marR="34290" marT="34290" marB="34290">
                    <a:solidFill>
                      <a:schemeClr val="tx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dirty="0" smtClean="0"/>
                        <a:t>Which cycle is effected most? (if there is more than one, choose which you’ll focus on)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What is the</a:t>
                      </a:r>
                      <a:r>
                        <a:rPr lang="en-US" sz="1200" baseline="0" dirty="0" smtClean="0"/>
                        <a:t> disruption to the cycle</a:t>
                      </a:r>
                      <a:r>
                        <a:rPr lang="en-US" sz="1200" dirty="0" smtClean="0"/>
                        <a:t>?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dirty="0" smtClean="0"/>
                        <a:t>Which stage of this cycle is effected</a:t>
                      </a:r>
                      <a:r>
                        <a:rPr lang="en-US" sz="1200" baseline="0" dirty="0" smtClean="0"/>
                        <a:t> most?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aseline="0" dirty="0" smtClean="0"/>
                        <a:t>What is the molecule, participant, pollutant added or subtracted from the ecological equation?</a:t>
                      </a:r>
                      <a:endParaRPr lang="en-US" sz="120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How</a:t>
                      </a:r>
                      <a:r>
                        <a:rPr lang="en-US" sz="1200" baseline="0" dirty="0" smtClean="0"/>
                        <a:t> is life specifically impacted by this?</a:t>
                      </a:r>
                    </a:p>
                  </a:txBody>
                  <a:tcPr marL="34290" marR="3429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baseline="0" dirty="0" smtClean="0"/>
                    </a:p>
                  </a:txBody>
                  <a:tcPr marL="34290" marR="3429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9525"/>
                  </a:ext>
                </a:extLst>
              </a:tr>
              <a:tr h="372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baseline="0" dirty="0" smtClean="0"/>
                    </a:p>
                  </a:txBody>
                  <a:tcPr marL="34290" marR="3429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419879"/>
                  </a:ext>
                </a:extLst>
              </a:tr>
              <a:tr h="372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baseline="0" dirty="0" smtClean="0"/>
                    </a:p>
                  </a:txBody>
                  <a:tcPr marL="34290" marR="3429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641957"/>
                  </a:ext>
                </a:extLst>
              </a:tr>
              <a:tr h="372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baseline="0" dirty="0" smtClean="0"/>
                    </a:p>
                  </a:txBody>
                  <a:tcPr marL="34290" marR="3429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246223"/>
                  </a:ext>
                </a:extLst>
              </a:tr>
              <a:tr h="4929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baseline="0" dirty="0" smtClean="0"/>
                    </a:p>
                  </a:txBody>
                  <a:tcPr marL="34290" marR="3429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284997"/>
                  </a:ext>
                </a:extLst>
              </a:tr>
              <a:tr h="501656">
                <a:tc rowSpan="3">
                  <a:txBody>
                    <a:bodyPr/>
                    <a:lstStyle/>
                    <a:p>
                      <a:r>
                        <a:rPr lang="en-US" sz="1200" b="1" dirty="0" smtClean="0"/>
                        <a:t>Benefit:</a:t>
                      </a:r>
                    </a:p>
                    <a:p>
                      <a:endParaRPr lang="en-US" sz="1200" b="1" dirty="0" smtClean="0"/>
                    </a:p>
                    <a:p>
                      <a:endParaRPr lang="en-US" sz="1200" b="1" dirty="0" smtClean="0"/>
                    </a:p>
                    <a:p>
                      <a:endParaRPr lang="en-US" sz="1200" b="1" dirty="0" smtClean="0"/>
                    </a:p>
                    <a:p>
                      <a:r>
                        <a:rPr lang="en-US" sz="1200" b="1" dirty="0" smtClean="0"/>
                        <a:t>points</a:t>
                      </a:r>
                    </a:p>
                    <a:p>
                      <a:r>
                        <a:rPr lang="en-US" sz="1200" b="1" dirty="0" smtClean="0"/>
                        <a:t>0/5/8/10</a:t>
                      </a:r>
                    </a:p>
                    <a:p>
                      <a:endParaRPr lang="en-US" sz="1200" b="1" dirty="0"/>
                    </a:p>
                  </a:txBody>
                  <a:tcPr marL="34290" marR="34290" marT="34290" marB="34290">
                    <a:solidFill>
                      <a:schemeClr val="tx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Why would humans do the activity that causes this disruption?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What benefit does the general public get out of it?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How</a:t>
                      </a:r>
                      <a:r>
                        <a:rPr lang="en-US" sz="1200" baseline="0" dirty="0" smtClean="0"/>
                        <a:t> do YOU benefit from this activity? Be honest. Not everyone agrees these disruptions are immoral.  </a:t>
                      </a:r>
                      <a:endParaRPr lang="en-US" sz="1200" dirty="0" smtClean="0"/>
                    </a:p>
                    <a:p>
                      <a:endParaRPr lang="en-US" sz="1200" b="1" dirty="0"/>
                    </a:p>
                  </a:txBody>
                  <a:tcPr marL="34290" marR="3429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34290" marR="3429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264689"/>
                  </a:ext>
                </a:extLst>
              </a:tr>
              <a:tr h="501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34290" marR="3429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424520"/>
                  </a:ext>
                </a:extLst>
              </a:tr>
              <a:tr h="5976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34290" marR="3429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333536"/>
                  </a:ext>
                </a:extLst>
              </a:tr>
              <a:tr h="313782">
                <a:tc rowSpan="6">
                  <a:txBody>
                    <a:bodyPr/>
                    <a:lstStyle/>
                    <a:p>
                      <a:r>
                        <a:rPr lang="en-US" sz="1200" b="1" dirty="0" smtClean="0"/>
                        <a:t>Solution</a:t>
                      </a:r>
                    </a:p>
                    <a:p>
                      <a:endParaRPr lang="en-US" sz="1200" b="1" dirty="0" smtClean="0"/>
                    </a:p>
                    <a:p>
                      <a:endParaRPr lang="en-US" sz="1200" b="1" dirty="0" smtClean="0"/>
                    </a:p>
                    <a:p>
                      <a:endParaRPr lang="en-US" sz="1200" b="1" dirty="0" smtClean="0"/>
                    </a:p>
                    <a:p>
                      <a:r>
                        <a:rPr lang="en-US" sz="1200" b="1" dirty="0" smtClean="0"/>
                        <a:t>points</a:t>
                      </a:r>
                    </a:p>
                    <a:p>
                      <a:r>
                        <a:rPr lang="en-US" sz="1200" b="1" dirty="0" smtClean="0"/>
                        <a:t>0/5/8/10</a:t>
                      </a:r>
                    </a:p>
                    <a:p>
                      <a:endParaRPr lang="en-US" sz="1200" b="1" dirty="0"/>
                    </a:p>
                  </a:txBody>
                  <a:tcPr marL="34290" marR="34290" marT="34290" marB="34290">
                    <a:solidFill>
                      <a:schemeClr val="tx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Is this problem fixable?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Are there efforts in place addressing this?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How could</a:t>
                      </a:r>
                      <a:r>
                        <a:rPr lang="en-US" sz="1200" baseline="0" dirty="0" smtClean="0"/>
                        <a:t> we fix the problem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baseline="0" dirty="0" smtClean="0"/>
                        <a:t>What are simple steps we could take to undo the disruption?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baseline="0" dirty="0" smtClean="0"/>
                        <a:t>What is something YOU can do to help reverse this issue?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baseline="0" dirty="0" smtClean="0"/>
                        <a:t>How long will it take to complete the fix?</a:t>
                      </a:r>
                      <a:endParaRPr lang="en-US" sz="1200" dirty="0" smtClean="0"/>
                    </a:p>
                  </a:txBody>
                  <a:tcPr marL="34290" marR="3429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 smtClean="0"/>
                    </a:p>
                  </a:txBody>
                  <a:tcPr marL="34290" marR="3429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718498"/>
                  </a:ext>
                </a:extLst>
              </a:tr>
              <a:tr h="313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 smtClean="0"/>
                    </a:p>
                  </a:txBody>
                  <a:tcPr marL="34290" marR="3429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278703"/>
                  </a:ext>
                </a:extLst>
              </a:tr>
              <a:tr h="313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 smtClean="0"/>
                    </a:p>
                  </a:txBody>
                  <a:tcPr marL="34290" marR="3429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100135"/>
                  </a:ext>
                </a:extLst>
              </a:tr>
              <a:tr h="313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 smtClean="0"/>
                    </a:p>
                  </a:txBody>
                  <a:tcPr marL="34290" marR="3429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712140"/>
                  </a:ext>
                </a:extLst>
              </a:tr>
              <a:tr h="313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 smtClean="0"/>
                    </a:p>
                  </a:txBody>
                  <a:tcPr marL="34290" marR="3429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202670"/>
                  </a:ext>
                </a:extLst>
              </a:tr>
              <a:tr h="4144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 smtClean="0"/>
                    </a:p>
                  </a:txBody>
                  <a:tcPr marL="34290" marR="3429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554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4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599"/>
            <a:ext cx="9150755" cy="53887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77917" y="3246322"/>
            <a:ext cx="1268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EVAPORATION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48466" y="1900428"/>
            <a:ext cx="1300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PRECIPITATION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5</TotalTime>
  <Words>385</Words>
  <Application>Microsoft Office PowerPoint</Application>
  <PresentationFormat>On-screen Show (4:3)</PresentationFormat>
  <Paragraphs>71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Gill Sans MT</vt:lpstr>
      <vt:lpstr>Trebuchet MS</vt:lpstr>
      <vt:lpstr>Tw Cen MT</vt:lpstr>
      <vt:lpstr>Parcel</vt:lpstr>
      <vt:lpstr>Circuit</vt:lpstr>
      <vt:lpstr>Nutrient Cycles Project</vt:lpstr>
      <vt:lpstr>PowerPoint Presentation</vt:lpstr>
      <vt:lpstr>PowerPoint Presentation</vt:lpstr>
      <vt:lpstr>PowerPoint Presentation</vt:lpstr>
    </vt:vector>
  </TitlesOfParts>
  <Company>Chandler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Nutrient Cycles Project</dc:title>
  <dc:creator>Ives, Keith</dc:creator>
  <cp:lastModifiedBy>Ives, Keith</cp:lastModifiedBy>
  <cp:revision>1</cp:revision>
  <dcterms:created xsi:type="dcterms:W3CDTF">2019-08-29T22:21:46Z</dcterms:created>
  <dcterms:modified xsi:type="dcterms:W3CDTF">2019-08-29T22:26:52Z</dcterms:modified>
</cp:coreProperties>
</file>